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32"/>
  </p:notesMasterIdLst>
  <p:handoutMasterIdLst>
    <p:handoutMasterId r:id="rId33"/>
  </p:handoutMasterIdLst>
  <p:sldIdLst>
    <p:sldId id="327" r:id="rId5"/>
    <p:sldId id="330" r:id="rId6"/>
    <p:sldId id="331" r:id="rId7"/>
    <p:sldId id="332" r:id="rId8"/>
    <p:sldId id="262" r:id="rId9"/>
    <p:sldId id="263" r:id="rId10"/>
    <p:sldId id="299" r:id="rId11"/>
    <p:sldId id="302" r:id="rId12"/>
    <p:sldId id="264" r:id="rId13"/>
    <p:sldId id="333" r:id="rId14"/>
    <p:sldId id="266" r:id="rId15"/>
    <p:sldId id="334" r:id="rId16"/>
    <p:sldId id="336" r:id="rId17"/>
    <p:sldId id="265" r:id="rId18"/>
    <p:sldId id="335" r:id="rId19"/>
    <p:sldId id="276" r:id="rId20"/>
    <p:sldId id="303" r:id="rId21"/>
    <p:sldId id="337" r:id="rId22"/>
    <p:sldId id="338" r:id="rId23"/>
    <p:sldId id="339" r:id="rId24"/>
    <p:sldId id="340" r:id="rId25"/>
    <p:sldId id="341" r:id="rId26"/>
    <p:sldId id="293" r:id="rId27"/>
    <p:sldId id="342" r:id="rId28"/>
    <p:sldId id="277" r:id="rId29"/>
    <p:sldId id="343" r:id="rId30"/>
    <p:sldId id="329" r:id="rId3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372E7F7-D4A4-4C0D-B938-C01FEE3143C4}" v="1838" dt="2023-03-19T04:55:03.52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orlina1/Applied-Data-Science-Capstone/blob/main/webscraping.ipynb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orlina1/Applied-Data-Science-Capstone/blob/main/webscraping.ipynb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6CC34-0975-49AB-BCFC-573B8F79EF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FEED4D-D76A-45B3-A75C-218BB52AC3CC}">
      <dgm:prSet/>
      <dgm:spPr/>
      <dgm:t>
        <a:bodyPr/>
        <a:lstStyle/>
        <a:p>
          <a:r>
            <a:rPr lang="en-US"/>
            <a:t>Created a BeautifulSoup object from the HTML response</a:t>
          </a:r>
        </a:p>
      </dgm:t>
    </dgm:pt>
    <dgm:pt modelId="{A2F9534C-55AB-4505-A14F-4751F12B736E}" type="parTrans" cxnId="{3219A830-FB2A-4EA2-A61C-4C74C5A5D1CC}">
      <dgm:prSet/>
      <dgm:spPr/>
      <dgm:t>
        <a:bodyPr/>
        <a:lstStyle/>
        <a:p>
          <a:endParaRPr lang="en-US"/>
        </a:p>
      </dgm:t>
    </dgm:pt>
    <dgm:pt modelId="{CCBBD2AD-95DE-4790-A06B-3D120949C8A3}" type="sibTrans" cxnId="{3219A830-FB2A-4EA2-A61C-4C74C5A5D1CC}">
      <dgm:prSet/>
      <dgm:spPr/>
      <dgm:t>
        <a:bodyPr/>
        <a:lstStyle/>
        <a:p>
          <a:endParaRPr lang="en-US"/>
        </a:p>
      </dgm:t>
    </dgm:pt>
    <dgm:pt modelId="{F7D1C238-8B60-40BB-9B76-2C90FC29ED2C}">
      <dgm:prSet/>
      <dgm:spPr/>
      <dgm:t>
        <a:bodyPr/>
        <a:lstStyle/>
        <a:p>
          <a:r>
            <a:rPr lang="en-US"/>
            <a:t>Extracted all column/variable names from the HTML table header</a:t>
          </a:r>
        </a:p>
      </dgm:t>
    </dgm:pt>
    <dgm:pt modelId="{598E1582-4CA3-4F54-803E-57D8764B4971}" type="parTrans" cxnId="{C73881F2-EF66-463B-B5BE-C231A344B38B}">
      <dgm:prSet/>
      <dgm:spPr/>
      <dgm:t>
        <a:bodyPr/>
        <a:lstStyle/>
        <a:p>
          <a:endParaRPr lang="en-US"/>
        </a:p>
      </dgm:t>
    </dgm:pt>
    <dgm:pt modelId="{E3102C70-0DB0-4615-8FAC-5B4E49519981}" type="sibTrans" cxnId="{C73881F2-EF66-463B-B5BE-C231A344B38B}">
      <dgm:prSet/>
      <dgm:spPr/>
      <dgm:t>
        <a:bodyPr/>
        <a:lstStyle/>
        <a:p>
          <a:endParaRPr lang="en-US"/>
        </a:p>
      </dgm:t>
    </dgm:pt>
    <dgm:pt modelId="{D4D63B13-D958-4C9D-8DD9-1C395DFD3552}">
      <dgm:prSet/>
      <dgm:spPr/>
      <dgm:t>
        <a:bodyPr/>
        <a:lstStyle/>
        <a:p>
          <a:r>
            <a:rPr lang="en-US"/>
            <a:t>Created a data frame by parsing the launch HTML tables</a:t>
          </a:r>
        </a:p>
      </dgm:t>
    </dgm:pt>
    <dgm:pt modelId="{96EABA69-F91E-44B2-B4F7-A01D9B61A44B}" type="parTrans" cxnId="{B6B8BAD3-4A08-45C2-82AE-CCB23AE3BD1E}">
      <dgm:prSet/>
      <dgm:spPr/>
      <dgm:t>
        <a:bodyPr/>
        <a:lstStyle/>
        <a:p>
          <a:endParaRPr lang="en-US"/>
        </a:p>
      </dgm:t>
    </dgm:pt>
    <dgm:pt modelId="{99B03185-1A7B-4BE4-BB44-2947AE935A04}" type="sibTrans" cxnId="{B6B8BAD3-4A08-45C2-82AE-CCB23AE3BD1E}">
      <dgm:prSet/>
      <dgm:spPr/>
      <dgm:t>
        <a:bodyPr/>
        <a:lstStyle/>
        <a:p>
          <a:endParaRPr lang="en-US"/>
        </a:p>
      </dgm:t>
    </dgm:pt>
    <dgm:pt modelId="{ADF685D5-0E53-47B7-A65C-6CD312C073F7}">
      <dgm:prSet/>
      <dgm:spPr/>
      <dgm:t>
        <a:bodyPr/>
        <a:lstStyle/>
        <a:p>
          <a:r>
            <a:rPr lang="en-US"/>
            <a:t>1.Created an empty dictionary</a:t>
          </a:r>
        </a:p>
      </dgm:t>
    </dgm:pt>
    <dgm:pt modelId="{0714CF27-09F7-413C-954B-6053E09EA62C}" type="parTrans" cxnId="{7330846F-65AB-427D-AE6A-F63A8CD5255F}">
      <dgm:prSet/>
      <dgm:spPr/>
      <dgm:t>
        <a:bodyPr/>
        <a:lstStyle/>
        <a:p>
          <a:endParaRPr lang="en-US"/>
        </a:p>
      </dgm:t>
    </dgm:pt>
    <dgm:pt modelId="{14715DE1-BCF8-49CF-8524-329E153266ED}" type="sibTrans" cxnId="{7330846F-65AB-427D-AE6A-F63A8CD5255F}">
      <dgm:prSet/>
      <dgm:spPr/>
      <dgm:t>
        <a:bodyPr/>
        <a:lstStyle/>
        <a:p>
          <a:endParaRPr lang="en-US"/>
        </a:p>
      </dgm:t>
    </dgm:pt>
    <dgm:pt modelId="{92B9B7BF-E53E-4B2B-AA13-08606A725B46}">
      <dgm:prSet/>
      <dgm:spPr/>
      <dgm:t>
        <a:bodyPr/>
        <a:lstStyle/>
        <a:p>
          <a:r>
            <a:rPr lang="en-US"/>
            <a:t>2.Filled up the launch_dict with launch records extracted from table rows.</a:t>
          </a:r>
        </a:p>
      </dgm:t>
    </dgm:pt>
    <dgm:pt modelId="{70A12AF9-2654-4BE9-848F-FB6C3DAEFC97}" type="parTrans" cxnId="{0F935DE0-C06D-4875-913D-AD85BA515F32}">
      <dgm:prSet/>
      <dgm:spPr/>
      <dgm:t>
        <a:bodyPr/>
        <a:lstStyle/>
        <a:p>
          <a:endParaRPr lang="en-US"/>
        </a:p>
      </dgm:t>
    </dgm:pt>
    <dgm:pt modelId="{5307F0BC-36DC-4A47-B503-A5584158B8C3}" type="sibTrans" cxnId="{0F935DE0-C06D-4875-913D-AD85BA515F32}">
      <dgm:prSet/>
      <dgm:spPr/>
      <dgm:t>
        <a:bodyPr/>
        <a:lstStyle/>
        <a:p>
          <a:endParaRPr lang="en-US"/>
        </a:p>
      </dgm:t>
    </dgm:pt>
    <dgm:pt modelId="{5FAB6CED-4C5A-4C06-87D6-76DEA6B0787C}">
      <dgm:prSet/>
      <dgm:spPr/>
      <dgm:t>
        <a:bodyPr/>
        <a:lstStyle/>
        <a:p>
          <a:r>
            <a:rPr lang="en-US"/>
            <a:t>3.Converted it to a Pandas dataframe</a:t>
          </a:r>
        </a:p>
      </dgm:t>
    </dgm:pt>
    <dgm:pt modelId="{CC167603-C8ED-485A-99D9-9A847209C6C5}" type="parTrans" cxnId="{7EF3F214-5237-4070-930A-B8ED0E1ACD5A}">
      <dgm:prSet/>
      <dgm:spPr/>
      <dgm:t>
        <a:bodyPr/>
        <a:lstStyle/>
        <a:p>
          <a:endParaRPr lang="en-US"/>
        </a:p>
      </dgm:t>
    </dgm:pt>
    <dgm:pt modelId="{38418CC8-F7D7-410D-B6E7-07E26416F7F3}" type="sibTrans" cxnId="{7EF3F214-5237-4070-930A-B8ED0E1ACD5A}">
      <dgm:prSet/>
      <dgm:spPr/>
      <dgm:t>
        <a:bodyPr/>
        <a:lstStyle/>
        <a:p>
          <a:endParaRPr lang="en-US"/>
        </a:p>
      </dgm:t>
    </dgm:pt>
    <dgm:pt modelId="{4DF9AA46-B48C-4F59-AD2A-A6942FCC8F1D}">
      <dgm:prSet/>
      <dgm:spPr/>
      <dgm:t>
        <a:bodyPr/>
        <a:lstStyle/>
        <a:p>
          <a:r>
            <a:rPr lang="en-US"/>
            <a:t>4..Export it to a CSV file </a:t>
          </a:r>
        </a:p>
      </dgm:t>
    </dgm:pt>
    <dgm:pt modelId="{9E3598FF-48FD-44A8-8B7D-D0712315188F}" type="parTrans" cxnId="{DD9C9CFF-9431-4293-ACA4-63E13AE7017E}">
      <dgm:prSet/>
      <dgm:spPr/>
      <dgm:t>
        <a:bodyPr/>
        <a:lstStyle/>
        <a:p>
          <a:endParaRPr lang="en-US"/>
        </a:p>
      </dgm:t>
    </dgm:pt>
    <dgm:pt modelId="{D750FF83-EE9E-44C1-A5F3-F52D53863E45}" type="sibTrans" cxnId="{DD9C9CFF-9431-4293-ACA4-63E13AE7017E}">
      <dgm:prSet/>
      <dgm:spPr/>
      <dgm:t>
        <a:bodyPr/>
        <a:lstStyle/>
        <a:p>
          <a:endParaRPr lang="en-US"/>
        </a:p>
      </dgm:t>
    </dgm:pt>
    <dgm:pt modelId="{368C9B0D-EB81-4E5B-BE8C-BB4B033E5C38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Applied-Data-Science-Capstone/webscraping.ipynb at main · Jorlina1/Applied-Data-Science-Capstone (github.com)</a:t>
          </a:r>
          <a:endParaRPr lang="en-US"/>
        </a:p>
      </dgm:t>
    </dgm:pt>
    <dgm:pt modelId="{675C79B3-CF21-488E-A2FA-AA3E306061FC}" type="parTrans" cxnId="{3FFD405F-8B29-4F76-B60E-A24042EB8108}">
      <dgm:prSet/>
      <dgm:spPr/>
      <dgm:t>
        <a:bodyPr/>
        <a:lstStyle/>
        <a:p>
          <a:endParaRPr lang="en-US"/>
        </a:p>
      </dgm:t>
    </dgm:pt>
    <dgm:pt modelId="{867DB2B8-4FDA-4261-A14C-C533AB416BDB}" type="sibTrans" cxnId="{3FFD405F-8B29-4F76-B60E-A24042EB8108}">
      <dgm:prSet/>
      <dgm:spPr/>
      <dgm:t>
        <a:bodyPr/>
        <a:lstStyle/>
        <a:p>
          <a:endParaRPr lang="en-US"/>
        </a:p>
      </dgm:t>
    </dgm:pt>
    <dgm:pt modelId="{B2C3C9F6-0739-4F79-A88B-0A2D16D34952}" type="pres">
      <dgm:prSet presAssocID="{19B6CC34-0975-49AB-BCFC-573B8F79EFAD}" presName="vert0" presStyleCnt="0">
        <dgm:presLayoutVars>
          <dgm:dir/>
          <dgm:animOne val="branch"/>
          <dgm:animLvl val="lvl"/>
        </dgm:presLayoutVars>
      </dgm:prSet>
      <dgm:spPr/>
    </dgm:pt>
    <dgm:pt modelId="{FA416B40-1DE0-4BF2-BAFC-6221539A2257}" type="pres">
      <dgm:prSet presAssocID="{F2FEED4D-D76A-45B3-A75C-218BB52AC3CC}" presName="thickLine" presStyleLbl="alignNode1" presStyleIdx="0" presStyleCnt="8"/>
      <dgm:spPr/>
    </dgm:pt>
    <dgm:pt modelId="{CD290443-6E6B-485E-9C25-3D8FD4309C76}" type="pres">
      <dgm:prSet presAssocID="{F2FEED4D-D76A-45B3-A75C-218BB52AC3CC}" presName="horz1" presStyleCnt="0"/>
      <dgm:spPr/>
    </dgm:pt>
    <dgm:pt modelId="{864E6529-CD64-45E1-8F3F-5BE9F8F8BB2B}" type="pres">
      <dgm:prSet presAssocID="{F2FEED4D-D76A-45B3-A75C-218BB52AC3CC}" presName="tx1" presStyleLbl="revTx" presStyleIdx="0" presStyleCnt="8"/>
      <dgm:spPr/>
    </dgm:pt>
    <dgm:pt modelId="{ED8261BE-D246-467C-A93A-F0C41F486193}" type="pres">
      <dgm:prSet presAssocID="{F2FEED4D-D76A-45B3-A75C-218BB52AC3CC}" presName="vert1" presStyleCnt="0"/>
      <dgm:spPr/>
    </dgm:pt>
    <dgm:pt modelId="{F2399A6A-A457-4F2D-8AA8-79378E4DC57E}" type="pres">
      <dgm:prSet presAssocID="{F7D1C238-8B60-40BB-9B76-2C90FC29ED2C}" presName="thickLine" presStyleLbl="alignNode1" presStyleIdx="1" presStyleCnt="8"/>
      <dgm:spPr/>
    </dgm:pt>
    <dgm:pt modelId="{883AF62B-151A-4F44-B89A-38260D6A809E}" type="pres">
      <dgm:prSet presAssocID="{F7D1C238-8B60-40BB-9B76-2C90FC29ED2C}" presName="horz1" presStyleCnt="0"/>
      <dgm:spPr/>
    </dgm:pt>
    <dgm:pt modelId="{12DAA3DB-8719-48B8-B0F6-09BE5499CC4C}" type="pres">
      <dgm:prSet presAssocID="{F7D1C238-8B60-40BB-9B76-2C90FC29ED2C}" presName="tx1" presStyleLbl="revTx" presStyleIdx="1" presStyleCnt="8"/>
      <dgm:spPr/>
    </dgm:pt>
    <dgm:pt modelId="{5DF30486-B87B-43D9-AF75-C2566436D25A}" type="pres">
      <dgm:prSet presAssocID="{F7D1C238-8B60-40BB-9B76-2C90FC29ED2C}" presName="vert1" presStyleCnt="0"/>
      <dgm:spPr/>
    </dgm:pt>
    <dgm:pt modelId="{F90BC5C4-0BF6-4FCD-826B-598BF2117842}" type="pres">
      <dgm:prSet presAssocID="{D4D63B13-D958-4C9D-8DD9-1C395DFD3552}" presName="thickLine" presStyleLbl="alignNode1" presStyleIdx="2" presStyleCnt="8"/>
      <dgm:spPr/>
    </dgm:pt>
    <dgm:pt modelId="{992DC0FA-6382-4C7D-A858-9A2FB093863F}" type="pres">
      <dgm:prSet presAssocID="{D4D63B13-D958-4C9D-8DD9-1C395DFD3552}" presName="horz1" presStyleCnt="0"/>
      <dgm:spPr/>
    </dgm:pt>
    <dgm:pt modelId="{16D700C6-E6A4-42D3-BDD2-D702FC1A0F73}" type="pres">
      <dgm:prSet presAssocID="{D4D63B13-D958-4C9D-8DD9-1C395DFD3552}" presName="tx1" presStyleLbl="revTx" presStyleIdx="2" presStyleCnt="8"/>
      <dgm:spPr/>
    </dgm:pt>
    <dgm:pt modelId="{D8941867-CFAE-449A-8AE0-726B8F0935C9}" type="pres">
      <dgm:prSet presAssocID="{D4D63B13-D958-4C9D-8DD9-1C395DFD3552}" presName="vert1" presStyleCnt="0"/>
      <dgm:spPr/>
    </dgm:pt>
    <dgm:pt modelId="{AEAA0777-3D79-4CD1-AFD8-A0B892208EF9}" type="pres">
      <dgm:prSet presAssocID="{ADF685D5-0E53-47B7-A65C-6CD312C073F7}" presName="thickLine" presStyleLbl="alignNode1" presStyleIdx="3" presStyleCnt="8"/>
      <dgm:spPr/>
    </dgm:pt>
    <dgm:pt modelId="{D77ECC09-760F-42D9-8303-E3AB5BBD13B9}" type="pres">
      <dgm:prSet presAssocID="{ADF685D5-0E53-47B7-A65C-6CD312C073F7}" presName="horz1" presStyleCnt="0"/>
      <dgm:spPr/>
    </dgm:pt>
    <dgm:pt modelId="{A4742E4E-C7EB-41AE-A6C7-474247B2F77D}" type="pres">
      <dgm:prSet presAssocID="{ADF685D5-0E53-47B7-A65C-6CD312C073F7}" presName="tx1" presStyleLbl="revTx" presStyleIdx="3" presStyleCnt="8"/>
      <dgm:spPr/>
    </dgm:pt>
    <dgm:pt modelId="{C5DE89D7-0B68-4B80-855F-342DFA80DCB0}" type="pres">
      <dgm:prSet presAssocID="{ADF685D5-0E53-47B7-A65C-6CD312C073F7}" presName="vert1" presStyleCnt="0"/>
      <dgm:spPr/>
    </dgm:pt>
    <dgm:pt modelId="{2D9653D8-19B8-41A0-8B72-EB69032EABD1}" type="pres">
      <dgm:prSet presAssocID="{92B9B7BF-E53E-4B2B-AA13-08606A725B46}" presName="thickLine" presStyleLbl="alignNode1" presStyleIdx="4" presStyleCnt="8"/>
      <dgm:spPr/>
    </dgm:pt>
    <dgm:pt modelId="{80314AF2-6F25-49D2-BC3C-AAAA3DF9E910}" type="pres">
      <dgm:prSet presAssocID="{92B9B7BF-E53E-4B2B-AA13-08606A725B46}" presName="horz1" presStyleCnt="0"/>
      <dgm:spPr/>
    </dgm:pt>
    <dgm:pt modelId="{2D3A5E28-AF46-45E6-A951-DD3FFBD29F50}" type="pres">
      <dgm:prSet presAssocID="{92B9B7BF-E53E-4B2B-AA13-08606A725B46}" presName="tx1" presStyleLbl="revTx" presStyleIdx="4" presStyleCnt="8"/>
      <dgm:spPr/>
    </dgm:pt>
    <dgm:pt modelId="{6583D38B-18BD-4F9F-B189-3A13BC627F0D}" type="pres">
      <dgm:prSet presAssocID="{92B9B7BF-E53E-4B2B-AA13-08606A725B46}" presName="vert1" presStyleCnt="0"/>
      <dgm:spPr/>
    </dgm:pt>
    <dgm:pt modelId="{923316BE-B4E8-49A3-A52C-5BC49CF81A5C}" type="pres">
      <dgm:prSet presAssocID="{5FAB6CED-4C5A-4C06-87D6-76DEA6B0787C}" presName="thickLine" presStyleLbl="alignNode1" presStyleIdx="5" presStyleCnt="8"/>
      <dgm:spPr/>
    </dgm:pt>
    <dgm:pt modelId="{E98A8A77-64B5-467E-8D60-A91BB5FACA80}" type="pres">
      <dgm:prSet presAssocID="{5FAB6CED-4C5A-4C06-87D6-76DEA6B0787C}" presName="horz1" presStyleCnt="0"/>
      <dgm:spPr/>
    </dgm:pt>
    <dgm:pt modelId="{581E2C86-4A85-427B-950C-A7014F6014EF}" type="pres">
      <dgm:prSet presAssocID="{5FAB6CED-4C5A-4C06-87D6-76DEA6B0787C}" presName="tx1" presStyleLbl="revTx" presStyleIdx="5" presStyleCnt="8"/>
      <dgm:spPr/>
    </dgm:pt>
    <dgm:pt modelId="{033247EF-3AD7-46EF-A7EB-6D3D72C07A4B}" type="pres">
      <dgm:prSet presAssocID="{5FAB6CED-4C5A-4C06-87D6-76DEA6B0787C}" presName="vert1" presStyleCnt="0"/>
      <dgm:spPr/>
    </dgm:pt>
    <dgm:pt modelId="{C0ABEA3C-DAB6-406A-AE82-17CBEC026A35}" type="pres">
      <dgm:prSet presAssocID="{4DF9AA46-B48C-4F59-AD2A-A6942FCC8F1D}" presName="thickLine" presStyleLbl="alignNode1" presStyleIdx="6" presStyleCnt="8"/>
      <dgm:spPr/>
    </dgm:pt>
    <dgm:pt modelId="{B4256DE3-4552-4755-A1BE-88667C3E75C3}" type="pres">
      <dgm:prSet presAssocID="{4DF9AA46-B48C-4F59-AD2A-A6942FCC8F1D}" presName="horz1" presStyleCnt="0"/>
      <dgm:spPr/>
    </dgm:pt>
    <dgm:pt modelId="{16845513-C474-4C7F-9101-3CF1F46D84E9}" type="pres">
      <dgm:prSet presAssocID="{4DF9AA46-B48C-4F59-AD2A-A6942FCC8F1D}" presName="tx1" presStyleLbl="revTx" presStyleIdx="6" presStyleCnt="8"/>
      <dgm:spPr/>
    </dgm:pt>
    <dgm:pt modelId="{D58BE5C8-17EB-46EC-87AB-18BFC0250B10}" type="pres">
      <dgm:prSet presAssocID="{4DF9AA46-B48C-4F59-AD2A-A6942FCC8F1D}" presName="vert1" presStyleCnt="0"/>
      <dgm:spPr/>
    </dgm:pt>
    <dgm:pt modelId="{8EB8CC43-E13A-4719-8069-00826C338196}" type="pres">
      <dgm:prSet presAssocID="{368C9B0D-EB81-4E5B-BE8C-BB4B033E5C38}" presName="thickLine" presStyleLbl="alignNode1" presStyleIdx="7" presStyleCnt="8"/>
      <dgm:spPr/>
    </dgm:pt>
    <dgm:pt modelId="{6F1B7964-458C-498E-B3D4-109B93C79180}" type="pres">
      <dgm:prSet presAssocID="{368C9B0D-EB81-4E5B-BE8C-BB4B033E5C38}" presName="horz1" presStyleCnt="0"/>
      <dgm:spPr/>
    </dgm:pt>
    <dgm:pt modelId="{0B72ACE5-5CC0-4541-88CC-1F4ED05B25FD}" type="pres">
      <dgm:prSet presAssocID="{368C9B0D-EB81-4E5B-BE8C-BB4B033E5C38}" presName="tx1" presStyleLbl="revTx" presStyleIdx="7" presStyleCnt="8"/>
      <dgm:spPr/>
    </dgm:pt>
    <dgm:pt modelId="{2E5641DC-3FA8-4EC6-8E33-B535644A92D3}" type="pres">
      <dgm:prSet presAssocID="{368C9B0D-EB81-4E5B-BE8C-BB4B033E5C38}" presName="vert1" presStyleCnt="0"/>
      <dgm:spPr/>
    </dgm:pt>
  </dgm:ptLst>
  <dgm:cxnLst>
    <dgm:cxn modelId="{7EF3F214-5237-4070-930A-B8ED0E1ACD5A}" srcId="{19B6CC34-0975-49AB-BCFC-573B8F79EFAD}" destId="{5FAB6CED-4C5A-4C06-87D6-76DEA6B0787C}" srcOrd="5" destOrd="0" parTransId="{CC167603-C8ED-485A-99D9-9A847209C6C5}" sibTransId="{38418CC8-F7D7-410D-B6E7-07E26416F7F3}"/>
    <dgm:cxn modelId="{3219A830-FB2A-4EA2-A61C-4C74C5A5D1CC}" srcId="{19B6CC34-0975-49AB-BCFC-573B8F79EFAD}" destId="{F2FEED4D-D76A-45B3-A75C-218BB52AC3CC}" srcOrd="0" destOrd="0" parTransId="{A2F9534C-55AB-4505-A14F-4751F12B736E}" sibTransId="{CCBBD2AD-95DE-4790-A06B-3D120949C8A3}"/>
    <dgm:cxn modelId="{3FFD405F-8B29-4F76-B60E-A24042EB8108}" srcId="{19B6CC34-0975-49AB-BCFC-573B8F79EFAD}" destId="{368C9B0D-EB81-4E5B-BE8C-BB4B033E5C38}" srcOrd="7" destOrd="0" parTransId="{675C79B3-CF21-488E-A2FA-AA3E306061FC}" sibTransId="{867DB2B8-4FDA-4261-A14C-C533AB416BDB}"/>
    <dgm:cxn modelId="{7330846F-65AB-427D-AE6A-F63A8CD5255F}" srcId="{19B6CC34-0975-49AB-BCFC-573B8F79EFAD}" destId="{ADF685D5-0E53-47B7-A65C-6CD312C073F7}" srcOrd="3" destOrd="0" parTransId="{0714CF27-09F7-413C-954B-6053E09EA62C}" sibTransId="{14715DE1-BCF8-49CF-8524-329E153266ED}"/>
    <dgm:cxn modelId="{5B390D71-4F25-4947-BCDB-375AFBB116ED}" type="presOf" srcId="{4DF9AA46-B48C-4F59-AD2A-A6942FCC8F1D}" destId="{16845513-C474-4C7F-9101-3CF1F46D84E9}" srcOrd="0" destOrd="0" presId="urn:microsoft.com/office/officeart/2008/layout/LinedList"/>
    <dgm:cxn modelId="{DCFA7173-4C39-4FE0-94D7-3342D30F03F4}" type="presOf" srcId="{D4D63B13-D958-4C9D-8DD9-1C395DFD3552}" destId="{16D700C6-E6A4-42D3-BDD2-D702FC1A0F73}" srcOrd="0" destOrd="0" presId="urn:microsoft.com/office/officeart/2008/layout/LinedList"/>
    <dgm:cxn modelId="{CC7D417F-E3DC-49A6-A440-3CA897E19380}" type="presOf" srcId="{ADF685D5-0E53-47B7-A65C-6CD312C073F7}" destId="{A4742E4E-C7EB-41AE-A6C7-474247B2F77D}" srcOrd="0" destOrd="0" presId="urn:microsoft.com/office/officeart/2008/layout/LinedList"/>
    <dgm:cxn modelId="{C1B2B188-2D23-4389-BE8D-6A0695E15119}" type="presOf" srcId="{19B6CC34-0975-49AB-BCFC-573B8F79EFAD}" destId="{B2C3C9F6-0739-4F79-A88B-0A2D16D34952}" srcOrd="0" destOrd="0" presId="urn:microsoft.com/office/officeart/2008/layout/LinedList"/>
    <dgm:cxn modelId="{E0F10DAD-2606-4F2E-B3D8-89124C98C1FB}" type="presOf" srcId="{F2FEED4D-D76A-45B3-A75C-218BB52AC3CC}" destId="{864E6529-CD64-45E1-8F3F-5BE9F8F8BB2B}" srcOrd="0" destOrd="0" presId="urn:microsoft.com/office/officeart/2008/layout/LinedList"/>
    <dgm:cxn modelId="{CF2AB8C4-6026-4EDA-ACA1-ABD5FB61564C}" type="presOf" srcId="{5FAB6CED-4C5A-4C06-87D6-76DEA6B0787C}" destId="{581E2C86-4A85-427B-950C-A7014F6014EF}" srcOrd="0" destOrd="0" presId="urn:microsoft.com/office/officeart/2008/layout/LinedList"/>
    <dgm:cxn modelId="{B6B8BAD3-4A08-45C2-82AE-CCB23AE3BD1E}" srcId="{19B6CC34-0975-49AB-BCFC-573B8F79EFAD}" destId="{D4D63B13-D958-4C9D-8DD9-1C395DFD3552}" srcOrd="2" destOrd="0" parTransId="{96EABA69-F91E-44B2-B4F7-A01D9B61A44B}" sibTransId="{99B03185-1A7B-4BE4-BB44-2947AE935A04}"/>
    <dgm:cxn modelId="{268623D5-5964-43C8-98E4-1ED449B1AC01}" type="presOf" srcId="{368C9B0D-EB81-4E5B-BE8C-BB4B033E5C38}" destId="{0B72ACE5-5CC0-4541-88CC-1F4ED05B25FD}" srcOrd="0" destOrd="0" presId="urn:microsoft.com/office/officeart/2008/layout/LinedList"/>
    <dgm:cxn modelId="{0F935DE0-C06D-4875-913D-AD85BA515F32}" srcId="{19B6CC34-0975-49AB-BCFC-573B8F79EFAD}" destId="{92B9B7BF-E53E-4B2B-AA13-08606A725B46}" srcOrd="4" destOrd="0" parTransId="{70A12AF9-2654-4BE9-848F-FB6C3DAEFC97}" sibTransId="{5307F0BC-36DC-4A47-B503-A5584158B8C3}"/>
    <dgm:cxn modelId="{8D17BAE2-445E-4262-8783-790070273E88}" type="presOf" srcId="{F7D1C238-8B60-40BB-9B76-2C90FC29ED2C}" destId="{12DAA3DB-8719-48B8-B0F6-09BE5499CC4C}" srcOrd="0" destOrd="0" presId="urn:microsoft.com/office/officeart/2008/layout/LinedList"/>
    <dgm:cxn modelId="{AF10E2F0-D48F-492B-9FF7-9EDF7869F43D}" type="presOf" srcId="{92B9B7BF-E53E-4B2B-AA13-08606A725B46}" destId="{2D3A5E28-AF46-45E6-A951-DD3FFBD29F50}" srcOrd="0" destOrd="0" presId="urn:microsoft.com/office/officeart/2008/layout/LinedList"/>
    <dgm:cxn modelId="{C73881F2-EF66-463B-B5BE-C231A344B38B}" srcId="{19B6CC34-0975-49AB-BCFC-573B8F79EFAD}" destId="{F7D1C238-8B60-40BB-9B76-2C90FC29ED2C}" srcOrd="1" destOrd="0" parTransId="{598E1582-4CA3-4F54-803E-57D8764B4971}" sibTransId="{E3102C70-0DB0-4615-8FAC-5B4E49519981}"/>
    <dgm:cxn modelId="{DD9C9CFF-9431-4293-ACA4-63E13AE7017E}" srcId="{19B6CC34-0975-49AB-BCFC-573B8F79EFAD}" destId="{4DF9AA46-B48C-4F59-AD2A-A6942FCC8F1D}" srcOrd="6" destOrd="0" parTransId="{9E3598FF-48FD-44A8-8B7D-D0712315188F}" sibTransId="{D750FF83-EE9E-44C1-A5F3-F52D53863E45}"/>
    <dgm:cxn modelId="{F9613F53-4E1D-4D83-8A1E-8D5FEC65D8ED}" type="presParOf" srcId="{B2C3C9F6-0739-4F79-A88B-0A2D16D34952}" destId="{FA416B40-1DE0-4BF2-BAFC-6221539A2257}" srcOrd="0" destOrd="0" presId="urn:microsoft.com/office/officeart/2008/layout/LinedList"/>
    <dgm:cxn modelId="{D53BC8B4-184F-4F05-A9A4-C96DA31A0FBC}" type="presParOf" srcId="{B2C3C9F6-0739-4F79-A88B-0A2D16D34952}" destId="{CD290443-6E6B-485E-9C25-3D8FD4309C76}" srcOrd="1" destOrd="0" presId="urn:microsoft.com/office/officeart/2008/layout/LinedList"/>
    <dgm:cxn modelId="{DCADB5FA-F540-4771-B8A5-84AE0EC21AFF}" type="presParOf" srcId="{CD290443-6E6B-485E-9C25-3D8FD4309C76}" destId="{864E6529-CD64-45E1-8F3F-5BE9F8F8BB2B}" srcOrd="0" destOrd="0" presId="urn:microsoft.com/office/officeart/2008/layout/LinedList"/>
    <dgm:cxn modelId="{6FEAF135-3259-4781-901D-65A49741F501}" type="presParOf" srcId="{CD290443-6E6B-485E-9C25-3D8FD4309C76}" destId="{ED8261BE-D246-467C-A93A-F0C41F486193}" srcOrd="1" destOrd="0" presId="urn:microsoft.com/office/officeart/2008/layout/LinedList"/>
    <dgm:cxn modelId="{0CD7D5A5-181F-47AD-B245-7FE488F2FABB}" type="presParOf" srcId="{B2C3C9F6-0739-4F79-A88B-0A2D16D34952}" destId="{F2399A6A-A457-4F2D-8AA8-79378E4DC57E}" srcOrd="2" destOrd="0" presId="urn:microsoft.com/office/officeart/2008/layout/LinedList"/>
    <dgm:cxn modelId="{534E3CEC-EC4A-4CEB-B9B2-9EB5DF04E55C}" type="presParOf" srcId="{B2C3C9F6-0739-4F79-A88B-0A2D16D34952}" destId="{883AF62B-151A-4F44-B89A-38260D6A809E}" srcOrd="3" destOrd="0" presId="urn:microsoft.com/office/officeart/2008/layout/LinedList"/>
    <dgm:cxn modelId="{D50C9663-44AA-4A27-841E-DAC48A1D11F5}" type="presParOf" srcId="{883AF62B-151A-4F44-B89A-38260D6A809E}" destId="{12DAA3DB-8719-48B8-B0F6-09BE5499CC4C}" srcOrd="0" destOrd="0" presId="urn:microsoft.com/office/officeart/2008/layout/LinedList"/>
    <dgm:cxn modelId="{F83C5B4A-B719-4AE8-BF59-D25C52C809E3}" type="presParOf" srcId="{883AF62B-151A-4F44-B89A-38260D6A809E}" destId="{5DF30486-B87B-43D9-AF75-C2566436D25A}" srcOrd="1" destOrd="0" presId="urn:microsoft.com/office/officeart/2008/layout/LinedList"/>
    <dgm:cxn modelId="{0FCBEAE0-0662-466D-8EE0-10BF8D2BE070}" type="presParOf" srcId="{B2C3C9F6-0739-4F79-A88B-0A2D16D34952}" destId="{F90BC5C4-0BF6-4FCD-826B-598BF2117842}" srcOrd="4" destOrd="0" presId="urn:microsoft.com/office/officeart/2008/layout/LinedList"/>
    <dgm:cxn modelId="{EB22E39D-E096-4AA0-94FD-FBBB59453336}" type="presParOf" srcId="{B2C3C9F6-0739-4F79-A88B-0A2D16D34952}" destId="{992DC0FA-6382-4C7D-A858-9A2FB093863F}" srcOrd="5" destOrd="0" presId="urn:microsoft.com/office/officeart/2008/layout/LinedList"/>
    <dgm:cxn modelId="{6236963E-CE88-4E62-99F3-CBB26695E105}" type="presParOf" srcId="{992DC0FA-6382-4C7D-A858-9A2FB093863F}" destId="{16D700C6-E6A4-42D3-BDD2-D702FC1A0F73}" srcOrd="0" destOrd="0" presId="urn:microsoft.com/office/officeart/2008/layout/LinedList"/>
    <dgm:cxn modelId="{42E88CA2-8FC0-4EBA-A556-9D08518D2814}" type="presParOf" srcId="{992DC0FA-6382-4C7D-A858-9A2FB093863F}" destId="{D8941867-CFAE-449A-8AE0-726B8F0935C9}" srcOrd="1" destOrd="0" presId="urn:microsoft.com/office/officeart/2008/layout/LinedList"/>
    <dgm:cxn modelId="{BBDDE62F-4B0F-4732-A4AC-ED3718C02857}" type="presParOf" srcId="{B2C3C9F6-0739-4F79-A88B-0A2D16D34952}" destId="{AEAA0777-3D79-4CD1-AFD8-A0B892208EF9}" srcOrd="6" destOrd="0" presId="urn:microsoft.com/office/officeart/2008/layout/LinedList"/>
    <dgm:cxn modelId="{065612EB-91C6-4AF8-8F5F-DDFC64C90118}" type="presParOf" srcId="{B2C3C9F6-0739-4F79-A88B-0A2D16D34952}" destId="{D77ECC09-760F-42D9-8303-E3AB5BBD13B9}" srcOrd="7" destOrd="0" presId="urn:microsoft.com/office/officeart/2008/layout/LinedList"/>
    <dgm:cxn modelId="{6C79A3DA-8C15-463D-B1D7-9BFBCF377AC2}" type="presParOf" srcId="{D77ECC09-760F-42D9-8303-E3AB5BBD13B9}" destId="{A4742E4E-C7EB-41AE-A6C7-474247B2F77D}" srcOrd="0" destOrd="0" presId="urn:microsoft.com/office/officeart/2008/layout/LinedList"/>
    <dgm:cxn modelId="{D7C42E3F-CB10-4AA4-8A33-855FBF3FF62D}" type="presParOf" srcId="{D77ECC09-760F-42D9-8303-E3AB5BBD13B9}" destId="{C5DE89D7-0B68-4B80-855F-342DFA80DCB0}" srcOrd="1" destOrd="0" presId="urn:microsoft.com/office/officeart/2008/layout/LinedList"/>
    <dgm:cxn modelId="{AA1E0F27-E766-4CA9-8F57-AC7D8FE38461}" type="presParOf" srcId="{B2C3C9F6-0739-4F79-A88B-0A2D16D34952}" destId="{2D9653D8-19B8-41A0-8B72-EB69032EABD1}" srcOrd="8" destOrd="0" presId="urn:microsoft.com/office/officeart/2008/layout/LinedList"/>
    <dgm:cxn modelId="{3DEB7BBD-874D-4B93-985F-FDE4560A4C67}" type="presParOf" srcId="{B2C3C9F6-0739-4F79-A88B-0A2D16D34952}" destId="{80314AF2-6F25-49D2-BC3C-AAAA3DF9E910}" srcOrd="9" destOrd="0" presId="urn:microsoft.com/office/officeart/2008/layout/LinedList"/>
    <dgm:cxn modelId="{7A94C2FD-7A1E-456A-98BF-48BCDB9BCB0B}" type="presParOf" srcId="{80314AF2-6F25-49D2-BC3C-AAAA3DF9E910}" destId="{2D3A5E28-AF46-45E6-A951-DD3FFBD29F50}" srcOrd="0" destOrd="0" presId="urn:microsoft.com/office/officeart/2008/layout/LinedList"/>
    <dgm:cxn modelId="{178F878A-7EA8-45DE-B888-4914BC07BD36}" type="presParOf" srcId="{80314AF2-6F25-49D2-BC3C-AAAA3DF9E910}" destId="{6583D38B-18BD-4F9F-B189-3A13BC627F0D}" srcOrd="1" destOrd="0" presId="urn:microsoft.com/office/officeart/2008/layout/LinedList"/>
    <dgm:cxn modelId="{AC30804F-04DD-420A-B0DB-A24E51AE3F8C}" type="presParOf" srcId="{B2C3C9F6-0739-4F79-A88B-0A2D16D34952}" destId="{923316BE-B4E8-49A3-A52C-5BC49CF81A5C}" srcOrd="10" destOrd="0" presId="urn:microsoft.com/office/officeart/2008/layout/LinedList"/>
    <dgm:cxn modelId="{AB9AB86E-0F46-4B10-98E6-BE754C5B0B10}" type="presParOf" srcId="{B2C3C9F6-0739-4F79-A88B-0A2D16D34952}" destId="{E98A8A77-64B5-467E-8D60-A91BB5FACA80}" srcOrd="11" destOrd="0" presId="urn:microsoft.com/office/officeart/2008/layout/LinedList"/>
    <dgm:cxn modelId="{5F4C3B83-67E0-4DFD-8C22-82BE57136FC7}" type="presParOf" srcId="{E98A8A77-64B5-467E-8D60-A91BB5FACA80}" destId="{581E2C86-4A85-427B-950C-A7014F6014EF}" srcOrd="0" destOrd="0" presId="urn:microsoft.com/office/officeart/2008/layout/LinedList"/>
    <dgm:cxn modelId="{FE3A5C61-4133-43E8-8E4E-8BF14830F1D2}" type="presParOf" srcId="{E98A8A77-64B5-467E-8D60-A91BB5FACA80}" destId="{033247EF-3AD7-46EF-A7EB-6D3D72C07A4B}" srcOrd="1" destOrd="0" presId="urn:microsoft.com/office/officeart/2008/layout/LinedList"/>
    <dgm:cxn modelId="{0DA6AC4C-1508-4C2E-9B15-F9DF2D1C88A7}" type="presParOf" srcId="{B2C3C9F6-0739-4F79-A88B-0A2D16D34952}" destId="{C0ABEA3C-DAB6-406A-AE82-17CBEC026A35}" srcOrd="12" destOrd="0" presId="urn:microsoft.com/office/officeart/2008/layout/LinedList"/>
    <dgm:cxn modelId="{2AA38FDA-3C07-42F9-BBC4-1E29FE4F3BCF}" type="presParOf" srcId="{B2C3C9F6-0739-4F79-A88B-0A2D16D34952}" destId="{B4256DE3-4552-4755-A1BE-88667C3E75C3}" srcOrd="13" destOrd="0" presId="urn:microsoft.com/office/officeart/2008/layout/LinedList"/>
    <dgm:cxn modelId="{26FF80C8-9F65-40B6-A7ED-CF0CD7DA84F2}" type="presParOf" srcId="{B4256DE3-4552-4755-A1BE-88667C3E75C3}" destId="{16845513-C474-4C7F-9101-3CF1F46D84E9}" srcOrd="0" destOrd="0" presId="urn:microsoft.com/office/officeart/2008/layout/LinedList"/>
    <dgm:cxn modelId="{32B5C8E3-6622-4648-A07C-DBE1767F8819}" type="presParOf" srcId="{B4256DE3-4552-4755-A1BE-88667C3E75C3}" destId="{D58BE5C8-17EB-46EC-87AB-18BFC0250B10}" srcOrd="1" destOrd="0" presId="urn:microsoft.com/office/officeart/2008/layout/LinedList"/>
    <dgm:cxn modelId="{CC16F155-CAB3-43EB-836D-F20C35889487}" type="presParOf" srcId="{B2C3C9F6-0739-4F79-A88B-0A2D16D34952}" destId="{8EB8CC43-E13A-4719-8069-00826C338196}" srcOrd="14" destOrd="0" presId="urn:microsoft.com/office/officeart/2008/layout/LinedList"/>
    <dgm:cxn modelId="{03C2B87F-BBEE-45EF-8470-43649DD85DB2}" type="presParOf" srcId="{B2C3C9F6-0739-4F79-A88B-0A2D16D34952}" destId="{6F1B7964-458C-498E-B3D4-109B93C79180}" srcOrd="15" destOrd="0" presId="urn:microsoft.com/office/officeart/2008/layout/LinedList"/>
    <dgm:cxn modelId="{480EB065-FFC6-4AE1-A159-54CA5C0F33F7}" type="presParOf" srcId="{6F1B7964-458C-498E-B3D4-109B93C79180}" destId="{0B72ACE5-5CC0-4541-88CC-1F4ED05B25FD}" srcOrd="0" destOrd="0" presId="urn:microsoft.com/office/officeart/2008/layout/LinedList"/>
    <dgm:cxn modelId="{C81E81B6-162D-47AC-91FF-A105B6973825}" type="presParOf" srcId="{6F1B7964-458C-498E-B3D4-109B93C79180}" destId="{2E5641DC-3FA8-4EC6-8E33-B535644A92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6B40-1DE0-4BF2-BAFC-6221539A2257}">
      <dsp:nvSpPr>
        <dsp:cNvPr id="0" name=""/>
        <dsp:cNvSpPr/>
      </dsp:nvSpPr>
      <dsp:spPr>
        <a:xfrm>
          <a:off x="0" y="0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E6529-CD64-45E1-8F3F-5BE9F8F8BB2B}">
      <dsp:nvSpPr>
        <dsp:cNvPr id="0" name=""/>
        <dsp:cNvSpPr/>
      </dsp:nvSpPr>
      <dsp:spPr>
        <a:xfrm>
          <a:off x="0" y="0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Created a BeautifulSoup object from the HTML response</a:t>
          </a:r>
        </a:p>
      </dsp:txBody>
      <dsp:txXfrm>
        <a:off x="0" y="0"/>
        <a:ext cx="5777078" cy="678645"/>
      </dsp:txXfrm>
    </dsp:sp>
    <dsp:sp modelId="{F2399A6A-A457-4F2D-8AA8-79378E4DC57E}">
      <dsp:nvSpPr>
        <dsp:cNvPr id="0" name=""/>
        <dsp:cNvSpPr/>
      </dsp:nvSpPr>
      <dsp:spPr>
        <a:xfrm>
          <a:off x="0" y="678645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AA3DB-8719-48B8-B0F6-09BE5499CC4C}">
      <dsp:nvSpPr>
        <dsp:cNvPr id="0" name=""/>
        <dsp:cNvSpPr/>
      </dsp:nvSpPr>
      <dsp:spPr>
        <a:xfrm>
          <a:off x="0" y="678645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Extracted all column/variable names from the HTML table header</a:t>
          </a:r>
        </a:p>
      </dsp:txBody>
      <dsp:txXfrm>
        <a:off x="0" y="678645"/>
        <a:ext cx="5777078" cy="678645"/>
      </dsp:txXfrm>
    </dsp:sp>
    <dsp:sp modelId="{F90BC5C4-0BF6-4FCD-826B-598BF2117842}">
      <dsp:nvSpPr>
        <dsp:cNvPr id="0" name=""/>
        <dsp:cNvSpPr/>
      </dsp:nvSpPr>
      <dsp:spPr>
        <a:xfrm>
          <a:off x="0" y="1357291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700C6-E6A4-42D3-BDD2-D702FC1A0F73}">
      <dsp:nvSpPr>
        <dsp:cNvPr id="0" name=""/>
        <dsp:cNvSpPr/>
      </dsp:nvSpPr>
      <dsp:spPr>
        <a:xfrm>
          <a:off x="0" y="1357291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Created a data frame by parsing the launch HTML tables</a:t>
          </a:r>
        </a:p>
      </dsp:txBody>
      <dsp:txXfrm>
        <a:off x="0" y="1357291"/>
        <a:ext cx="5777078" cy="678645"/>
      </dsp:txXfrm>
    </dsp:sp>
    <dsp:sp modelId="{AEAA0777-3D79-4CD1-AFD8-A0B892208EF9}">
      <dsp:nvSpPr>
        <dsp:cNvPr id="0" name=""/>
        <dsp:cNvSpPr/>
      </dsp:nvSpPr>
      <dsp:spPr>
        <a:xfrm>
          <a:off x="0" y="2035936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42E4E-C7EB-41AE-A6C7-474247B2F77D}">
      <dsp:nvSpPr>
        <dsp:cNvPr id="0" name=""/>
        <dsp:cNvSpPr/>
      </dsp:nvSpPr>
      <dsp:spPr>
        <a:xfrm>
          <a:off x="0" y="2035936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1.Created an empty dictionary</a:t>
          </a:r>
        </a:p>
      </dsp:txBody>
      <dsp:txXfrm>
        <a:off x="0" y="2035936"/>
        <a:ext cx="5777078" cy="678645"/>
      </dsp:txXfrm>
    </dsp:sp>
    <dsp:sp modelId="{2D9653D8-19B8-41A0-8B72-EB69032EABD1}">
      <dsp:nvSpPr>
        <dsp:cNvPr id="0" name=""/>
        <dsp:cNvSpPr/>
      </dsp:nvSpPr>
      <dsp:spPr>
        <a:xfrm>
          <a:off x="0" y="2714582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A5E28-AF46-45E6-A951-DD3FFBD29F50}">
      <dsp:nvSpPr>
        <dsp:cNvPr id="0" name=""/>
        <dsp:cNvSpPr/>
      </dsp:nvSpPr>
      <dsp:spPr>
        <a:xfrm>
          <a:off x="0" y="2714582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2.Filled up the launch_dict with launch records extracted from table rows.</a:t>
          </a:r>
        </a:p>
      </dsp:txBody>
      <dsp:txXfrm>
        <a:off x="0" y="2714582"/>
        <a:ext cx="5777078" cy="678645"/>
      </dsp:txXfrm>
    </dsp:sp>
    <dsp:sp modelId="{923316BE-B4E8-49A3-A52C-5BC49CF81A5C}">
      <dsp:nvSpPr>
        <dsp:cNvPr id="0" name=""/>
        <dsp:cNvSpPr/>
      </dsp:nvSpPr>
      <dsp:spPr>
        <a:xfrm>
          <a:off x="0" y="3393228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E2C86-4A85-427B-950C-A7014F6014EF}">
      <dsp:nvSpPr>
        <dsp:cNvPr id="0" name=""/>
        <dsp:cNvSpPr/>
      </dsp:nvSpPr>
      <dsp:spPr>
        <a:xfrm>
          <a:off x="0" y="3393228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3.Converted it to a Pandas dataframe</a:t>
          </a:r>
        </a:p>
      </dsp:txBody>
      <dsp:txXfrm>
        <a:off x="0" y="3393228"/>
        <a:ext cx="5777078" cy="678645"/>
      </dsp:txXfrm>
    </dsp:sp>
    <dsp:sp modelId="{C0ABEA3C-DAB6-406A-AE82-17CBEC026A35}">
      <dsp:nvSpPr>
        <dsp:cNvPr id="0" name=""/>
        <dsp:cNvSpPr/>
      </dsp:nvSpPr>
      <dsp:spPr>
        <a:xfrm>
          <a:off x="0" y="4071873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45513-C474-4C7F-9101-3CF1F46D84E9}">
      <dsp:nvSpPr>
        <dsp:cNvPr id="0" name=""/>
        <dsp:cNvSpPr/>
      </dsp:nvSpPr>
      <dsp:spPr>
        <a:xfrm>
          <a:off x="0" y="4071873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4..Export it to a CSV file </a:t>
          </a:r>
        </a:p>
      </dsp:txBody>
      <dsp:txXfrm>
        <a:off x="0" y="4071873"/>
        <a:ext cx="5777078" cy="678645"/>
      </dsp:txXfrm>
    </dsp:sp>
    <dsp:sp modelId="{8EB8CC43-E13A-4719-8069-00826C338196}">
      <dsp:nvSpPr>
        <dsp:cNvPr id="0" name=""/>
        <dsp:cNvSpPr/>
      </dsp:nvSpPr>
      <dsp:spPr>
        <a:xfrm>
          <a:off x="0" y="4750519"/>
          <a:ext cx="57770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2ACE5-5CC0-4541-88CC-1F4ED05B25FD}">
      <dsp:nvSpPr>
        <dsp:cNvPr id="0" name=""/>
        <dsp:cNvSpPr/>
      </dsp:nvSpPr>
      <dsp:spPr>
        <a:xfrm>
          <a:off x="0" y="4750519"/>
          <a:ext cx="5777078" cy="67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1"/>
            </a:rPr>
            <a:t>Applied-Data-Science-Capstone/webscraping.ipynb at main · Jorlina1/Applied-Data-Science-Capstone (github.com)</a:t>
          </a:r>
          <a:endParaRPr lang="en-US" sz="1800" kern="1200"/>
        </a:p>
      </dsp:txBody>
      <dsp:txXfrm>
        <a:off x="0" y="4750519"/>
        <a:ext cx="5777078" cy="678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github.com/Jorlina1/Applied-Data-Science-Capstone/blob/main/data%20wrangling%20eda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lina1/Applied-Data-Science-Capstone/blob/main/data%20wrangling%20eda.ipynb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lina1/Applied-Data-Science-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jpeg"/><Relationship Id="rId9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Jorlina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 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Panoti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&lt;03/18/2023&gt;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32FB-4F11-80AB-120E-10CD3A29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365125"/>
            <a:ext cx="11023600" cy="871037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chemeClr val="accent1"/>
                </a:solidFill>
                <a:ea typeface="+mj-lt"/>
                <a:cs typeface="+mj-lt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2935-45BB-4F7A-1768-F181911A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237415"/>
            <a:ext cx="11678652" cy="539407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The number of launches on each site 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Calibri"/>
                <a:cs typeface="Calibri"/>
              </a:rPr>
              <a:t>The number and occurrence of each orbit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number and occurrence of mission outcome per orbit type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2"/>
              </a:rPr>
              <a:t>Applied-Data-Science-Capstone/data wrangling eda.ipynb at main · Jorlina1/Applied-Data-Science-Capstone (github.com)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AED6246-1824-172A-D5F0-7DD5D375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3199406"/>
            <a:ext cx="2743200" cy="2410979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03EBC723-D7D7-5474-D442-F5A9F3F3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1" y="3070309"/>
            <a:ext cx="2743200" cy="2562225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0D4A062-0AE7-AE08-619D-DAF8D806F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506" y="3060784"/>
            <a:ext cx="27432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8432" y="1330994"/>
            <a:ext cx="11483482" cy="53673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The increase of Flight Number comes with the increase of success rate in launch sites</a:t>
            </a:r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200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</a:rPr>
              <a:t>The increase of Pay load Mass comes with the increase of success rate in Launch Sites</a:t>
            </a:r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9F4D8FF-0183-7024-D32A-5D00C991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5" y="1850427"/>
            <a:ext cx="10416672" cy="1833669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A804096-6153-B119-3507-1904CB2C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9" y="4319552"/>
            <a:ext cx="10149305" cy="24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CCAB-FF4A-2A49-FBC1-484B2395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9" y="71020"/>
            <a:ext cx="11090441" cy="750722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rgbClr val="0B49CB"/>
                </a:solidFill>
                <a:ea typeface="+mj-lt"/>
                <a:cs typeface="+mj-lt"/>
              </a:rPr>
              <a:t>EDA with Data Visualization</a:t>
            </a:r>
            <a:endParaRPr lang="en-US" b="1">
              <a:ea typeface="+mj-lt"/>
              <a:cs typeface="+mj-l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D2A3-85F9-ABFF-1E41-0C0A406BD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8" y="970047"/>
            <a:ext cx="11531599" cy="5648073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The relationship between success rate of each orbit type.(</a:t>
            </a:r>
            <a:r>
              <a:rPr lang="en-US" dirty="0">
                <a:ea typeface="Calibri"/>
                <a:cs typeface="Calibri"/>
              </a:rPr>
              <a:t>SO has no success rate and ESL-1,GEO,HEO and SSO has a success rate of 100%)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No relationship between Flight Number and Orbit type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9B621BB-A300-DD29-5CAE-73F214B0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12" y="1819831"/>
            <a:ext cx="4761832" cy="254991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7FB21D4-DDC9-D359-BF2A-7BDCC762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4" y="4843059"/>
            <a:ext cx="11352462" cy="20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8C3D-B3E0-110C-0957-5C432B3E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8" y="124494"/>
            <a:ext cx="11090442" cy="897773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rgbClr val="0B49CB"/>
                </a:solidFill>
                <a:ea typeface="Calibri Light"/>
                <a:cs typeface="Calibri Light"/>
              </a:rPr>
              <a:t>EDA with Data Visualization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21FF9-77D4-93EA-0F3C-2741F9664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2" y="1023520"/>
            <a:ext cx="12012862" cy="5661443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The relationship between Payload and Orbit type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launch success yearly trend (the</a:t>
            </a:r>
            <a:r>
              <a:rPr lang="en-US" dirty="0">
                <a:ea typeface="Calibri"/>
                <a:cs typeface="Calibri"/>
              </a:rPr>
              <a:t> success rate since 2013 kept increasing till 2020)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A31ABBC-7DC6-F9D2-0070-1C266B06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" y="1699382"/>
            <a:ext cx="9881934" cy="2149130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045B95A-7A7E-2088-8F3F-70585A60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17" y="4699015"/>
            <a:ext cx="6753723" cy="167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3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589" y="1285207"/>
            <a:ext cx="11924641" cy="54742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The names of the unique launch sites in the space mission</a:t>
            </a:r>
          </a:p>
          <a:p>
            <a:r>
              <a:rPr lang="en-US" dirty="0">
                <a:ea typeface="+mn-lt"/>
                <a:cs typeface="+mn-lt"/>
              </a:rPr>
              <a:t>Display 5 records where launch sites begin with the string 'CCA'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total payload mass carried by boosters launched by NASA (CRS)</a:t>
            </a:r>
          </a:p>
          <a:p>
            <a:r>
              <a:rPr lang="en-US" dirty="0">
                <a:ea typeface="+mn-lt"/>
                <a:cs typeface="+mn-lt"/>
              </a:rPr>
              <a:t>Average payload mass carried by booster version F9 v1.1 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F1A8DF7D-0269-4A57-9B78-7D19A77C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257" y="1287964"/>
            <a:ext cx="1428750" cy="2143125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7E48793D-3F12-9D67-0536-BC09194B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8" y="2364821"/>
            <a:ext cx="7849936" cy="214172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38633-AE5E-DBE8-2BB3-65D54EBA8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395" y="4509001"/>
            <a:ext cx="752475" cy="781050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CEF3181-FD17-9755-0DFA-EF05BC886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768" y="5426493"/>
            <a:ext cx="19812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DF3C-FDA4-40F6-1315-9A71E88D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037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rgbClr val="0B49CB"/>
                </a:solidFill>
                <a:ea typeface="+mj-lt"/>
                <a:cs typeface="+mj-lt"/>
              </a:rPr>
              <a:t>EDA with SQL</a:t>
            </a:r>
            <a:endParaRPr lang="en-US" b="1" dirty="0">
              <a:ea typeface="+mj-lt"/>
              <a:cs typeface="+mj-l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B0BB-28F9-E784-D1CC-930E2833D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825625"/>
            <a:ext cx="11277600" cy="4351338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The date of the first successful landing outcome in ground</a:t>
            </a:r>
          </a:p>
          <a:p>
            <a:r>
              <a:rPr lang="en-US" dirty="0">
                <a:ea typeface="+mn-lt"/>
                <a:cs typeface="+mn-lt"/>
              </a:rPr>
              <a:t> Total number of successful and failure mission outcomes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 </a:t>
            </a:r>
            <a:r>
              <a:rPr lang="en-US" dirty="0" err="1">
                <a:ea typeface="+mn-lt"/>
                <a:cs typeface="+mn-lt"/>
              </a:rPr>
              <a:t>booster_versions</a:t>
            </a:r>
            <a:r>
              <a:rPr lang="en-US" dirty="0">
                <a:ea typeface="+mn-lt"/>
                <a:cs typeface="+mn-lt"/>
              </a:rPr>
              <a:t> which have carried the maximum payload mass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02CFF-D8E3-D61A-8F72-0F0A1340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1" y="2814841"/>
            <a:ext cx="2743200" cy="153579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BAD2F0-4AB3-CAAB-413B-5490AADF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895" y="1714082"/>
            <a:ext cx="1152525" cy="809625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95E3EDE-BEB2-B362-BACD-B0B3F683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810" y="2695074"/>
            <a:ext cx="12829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5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5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98257" y="637523"/>
            <a:ext cx="3608896" cy="169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4D601789-4E51-4EF9-AD88-F36E2624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080" y="450406"/>
            <a:ext cx="3412803" cy="155139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8256" y="2474260"/>
            <a:ext cx="3607930" cy="3677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All launch sites on a map</a:t>
            </a:r>
          </a:p>
          <a:p>
            <a:r>
              <a:rPr lang="en-US" sz="1400">
                <a:solidFill>
                  <a:srgbClr val="FFFFFF"/>
                </a:solidFill>
              </a:rPr>
              <a:t>folium.Circle and folium.Marker to create markers and circles above markers.</a:t>
            </a:r>
          </a:p>
          <a:p>
            <a:r>
              <a:rPr lang="en-US" sz="1400">
                <a:solidFill>
                  <a:srgbClr val="FFFFFF"/>
                </a:solidFill>
              </a:rPr>
              <a:t>Mark the success/failed launches for each site on the map</a:t>
            </a:r>
          </a:p>
          <a:p>
            <a:r>
              <a:rPr lang="en-US" sz="1400" i="1">
                <a:solidFill>
                  <a:srgbClr val="FFFFFF"/>
                </a:solidFill>
              </a:rPr>
              <a:t>folium.PolyLine </a:t>
            </a:r>
            <a:r>
              <a:rPr lang="en-US" sz="1400">
                <a:solidFill>
                  <a:srgbClr val="FFFFFF"/>
                </a:solidFill>
              </a:rPr>
              <a:t>object to draw PolyLine between a launch site to the selected coastline point </a:t>
            </a:r>
          </a:p>
          <a:p>
            <a:r>
              <a:rPr lang="en-US" sz="1400">
                <a:solidFill>
                  <a:srgbClr val="FFFFFF"/>
                </a:solidFill>
              </a:rPr>
              <a:t> Launch sites are in close proximity to railways, to highways and to coastline.</a:t>
            </a:r>
          </a:p>
          <a:p>
            <a:r>
              <a:rPr lang="en-US" sz="1400">
                <a:solidFill>
                  <a:srgbClr val="FFFFFF"/>
                </a:solidFill>
              </a:rPr>
              <a:t>Launch sites have significant distance from cities.</a:t>
            </a:r>
          </a:p>
          <a:p>
            <a:r>
              <a:rPr lang="en-US" sz="1400">
                <a:solidFill>
                  <a:srgbClr val="FFFFFF"/>
                </a:solidFill>
              </a:rPr>
              <a:t>Closest distance of launch sites is to the city of Tutsville at about 0.9km.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BF1770-7D73-658C-8972-A172DBFD2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18" y="607370"/>
            <a:ext cx="2062593" cy="1097997"/>
          </a:xfrm>
          <a:prstGeom prst="rect">
            <a:avLst/>
          </a:prstGeom>
        </p:spPr>
      </p:pic>
      <p:pic>
        <p:nvPicPr>
          <p:cNvPr id="8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FE1137F-1005-AF13-B45F-708F75BD1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567" y="2515040"/>
            <a:ext cx="4248944" cy="1825851"/>
          </a:xfrm>
          <a:prstGeom prst="rect">
            <a:avLst/>
          </a:prstGeom>
        </p:spPr>
      </p:pic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BB7B5698-68C1-3939-5FF6-FA4E61937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855" y="2257647"/>
            <a:ext cx="2557223" cy="290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9B781C7-C283-7714-21DF-2FBFB3C97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20" y="5397047"/>
            <a:ext cx="4248944" cy="11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099425" y="1238081"/>
            <a:ext cx="4709345" cy="962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with Plotly Dash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0736" y="2508105"/>
            <a:ext cx="470934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Added a launch site drop-down input component</a:t>
            </a:r>
          </a:p>
          <a:p>
            <a:r>
              <a:rPr lang="en-US" sz="2000"/>
              <a:t>Added a callback function to render the required success outcome pie chart</a:t>
            </a:r>
          </a:p>
          <a:p>
            <a:r>
              <a:rPr lang="en-US" sz="2000"/>
              <a:t>Added a range slider to choose payload</a:t>
            </a:r>
          </a:p>
          <a:p>
            <a:r>
              <a:rPr lang="en-US" sz="2000"/>
              <a:t>Added callback function to render the payload-outcome scatter plot</a:t>
            </a:r>
          </a:p>
          <a:p>
            <a:pPr>
              <a:spcBef>
                <a:spcPts val="1400"/>
              </a:spcBef>
            </a:pPr>
            <a:endParaRPr lang="en-US" sz="2000"/>
          </a:p>
        </p:txBody>
      </p:sp>
      <p:pic>
        <p:nvPicPr>
          <p:cNvPr id="2" name="Picture 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DC8EA262-C058-9C8E-A5E1-0C1FEB6FC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54"/>
          <a:stretch/>
        </p:blipFill>
        <p:spPr>
          <a:xfrm>
            <a:off x="6538366" y="728686"/>
            <a:ext cx="4929098" cy="5411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C375-6233-64B0-1069-AEB427C3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 Light"/>
                <a:cs typeface="Calibri Light"/>
              </a:rPr>
              <a:t>Dashboard with </a:t>
            </a:r>
            <a:r>
              <a:rPr lang="en-US" dirty="0" err="1">
                <a:ea typeface="Calibri Light"/>
                <a:cs typeface="Calibri Light"/>
              </a:rPr>
              <a:t>Plotly</a:t>
            </a:r>
            <a:r>
              <a:rPr lang="en-US" dirty="0">
                <a:ea typeface="Calibri Light"/>
                <a:cs typeface="Calibri Light"/>
              </a:rPr>
              <a:t> Dash</a:t>
            </a:r>
            <a:endParaRPr lang="en-US" dirty="0">
              <a:ea typeface="+mj-lt"/>
              <a:cs typeface="+mj-l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D692B891-1AB0-4BD2-B3AB-F335F25C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958" y="1716129"/>
            <a:ext cx="8852399" cy="3661276"/>
          </a:xfrm>
        </p:spPr>
      </p:pic>
    </p:spTree>
    <p:extLst>
      <p:ext uri="{BB962C8B-B14F-4D97-AF65-F5344CB8AC3E}">
        <p14:creationId xmlns:p14="http://schemas.microsoft.com/office/powerpoint/2010/main" val="269176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771-8723-411D-E8E5-14F01243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The Highest Launch Success Rate</a:t>
            </a:r>
          </a:p>
          <a:p>
            <a:endParaRPr lang="en-US" dirty="0">
              <a:ea typeface="+mj-lt"/>
              <a:cs typeface="+mj-lt"/>
            </a:endParaRP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AE7C5E79-4EEE-8D20-8EE1-F24B3FD6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485" y="1825625"/>
            <a:ext cx="10407029" cy="4351338"/>
          </a:xfrm>
        </p:spPr>
      </p:pic>
    </p:spTree>
    <p:extLst>
      <p:ext uri="{BB962C8B-B14F-4D97-AF65-F5344CB8AC3E}">
        <p14:creationId xmlns:p14="http://schemas.microsoft.com/office/powerpoint/2010/main" val="37382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49EA-7F53-7913-D0B6-F915E66E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Payload Mass range for successful Launches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7E5A62A-96A8-33B7-0DAE-28664A0E8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609" y="1825625"/>
            <a:ext cx="9854781" cy="4351338"/>
          </a:xfrm>
        </p:spPr>
      </p:pic>
    </p:spTree>
    <p:extLst>
      <p:ext uri="{BB962C8B-B14F-4D97-AF65-F5344CB8AC3E}">
        <p14:creationId xmlns:p14="http://schemas.microsoft.com/office/powerpoint/2010/main" val="19142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3AE7-3699-D1AE-EDBB-49DEE2AE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j-lt"/>
                <a:cs typeface="+mj-lt"/>
              </a:rPr>
              <a:t>Payload range for unsuccessful </a:t>
            </a:r>
            <a:r>
              <a:rPr lang="en-US" dirty="0" err="1">
                <a:ea typeface="+mj-lt"/>
                <a:cs typeface="+mj-lt"/>
              </a:rPr>
              <a:t>lauches</a:t>
            </a:r>
            <a:endParaRPr lang="en-US" dirty="0" err="1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ADF7399-6C4B-1554-4825-566432537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15" y="1825625"/>
            <a:ext cx="10781517" cy="4351338"/>
          </a:xfrm>
        </p:spPr>
      </p:pic>
    </p:spTree>
    <p:extLst>
      <p:ext uri="{BB962C8B-B14F-4D97-AF65-F5344CB8AC3E}">
        <p14:creationId xmlns:p14="http://schemas.microsoft.com/office/powerpoint/2010/main" val="3470376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D113-7B34-A4D6-A36A-3DAA6577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Payload Mass range</a:t>
            </a:r>
          </a:p>
          <a:p>
            <a:endParaRPr lang="en-US" sz="5400">
              <a:ea typeface="Calibri Light"/>
              <a:cs typeface="Calibri Ligh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ABCA-DE1A-3728-1EF3-608A9EA7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73" y="2807208"/>
            <a:ext cx="4458368" cy="383850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The highest success rate is from 0-5000</a:t>
            </a:r>
            <a:endParaRPr lang="en-US"/>
          </a:p>
          <a:p>
            <a:pPr marL="457200" indent="-457200"/>
            <a:endParaRPr lang="en-US" sz="1900">
              <a:ea typeface="+mn-lt"/>
              <a:cs typeface="+mn-lt"/>
            </a:endParaRPr>
          </a:p>
          <a:p>
            <a:pPr marL="457200" indent="-457200"/>
            <a:r>
              <a:rPr lang="en-US" sz="1900" dirty="0">
                <a:ea typeface="+mn-lt"/>
                <a:cs typeface="+mn-lt"/>
              </a:rPr>
              <a:t>The lowest success rate is from 6000-10000</a:t>
            </a:r>
          </a:p>
          <a:p>
            <a:endParaRPr lang="en-US" sz="1900">
              <a:ea typeface="+mn-lt"/>
              <a:cs typeface="+mn-lt"/>
            </a:endParaRPr>
          </a:p>
          <a:p>
            <a:r>
              <a:rPr lang="en-US" sz="1900" dirty="0">
                <a:ea typeface="+mn-lt"/>
                <a:cs typeface="+mn-lt"/>
              </a:rPr>
              <a:t> FT booster version has the highest score</a:t>
            </a:r>
          </a:p>
          <a:p>
            <a:endParaRPr lang="en-US" sz="1900">
              <a:ea typeface="Calibri"/>
              <a:cs typeface="Calibr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FFD2706-2184-FE0B-B363-0393DB95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489" y="960922"/>
            <a:ext cx="648586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4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51252" y="573238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Used method to_numpy() to create an array from column Class.</a:t>
            </a:r>
          </a:p>
          <a:p>
            <a:r>
              <a:rPr lang="en-US" sz="2000"/>
              <a:t>We standardized data</a:t>
            </a:r>
          </a:p>
          <a:p>
            <a:r>
              <a:rPr lang="en-US" sz="2000"/>
              <a:t>We split the data into training and testing data using the function train_test_split</a:t>
            </a:r>
          </a:p>
          <a:p>
            <a:r>
              <a:rPr lang="en-US" sz="2000"/>
              <a:t>We only have 18 test samples</a:t>
            </a:r>
          </a:p>
          <a:p>
            <a:r>
              <a:rPr lang="en-US" sz="2000"/>
              <a:t>Created a logistic regression and a GridSearchCV  object</a:t>
            </a:r>
          </a:p>
          <a:p>
            <a:r>
              <a:rPr lang="en-US" sz="2000"/>
              <a:t> The accuracy on the test data using the method score: 0.8333</a:t>
            </a:r>
          </a:p>
          <a:p>
            <a:endParaRPr lang="en-US" sz="2000"/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E81BC3-59A8-3A4D-D8C1-186DC0B3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15852"/>
            <a:ext cx="5458968" cy="4226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86747-DB85-55BE-9415-9FE9E96B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4800">
                <a:ea typeface="Calibri Light"/>
                <a:cs typeface="Calibri Light"/>
              </a:rPr>
              <a:t>Predictive Analysis</a:t>
            </a:r>
            <a:endParaRPr lang="en-US" sz="48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4884-3FC8-01FF-42F0-AA412272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243305"/>
            <a:ext cx="6007608" cy="2905279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Created a decision tree classifier object then create a </a:t>
            </a:r>
            <a:r>
              <a:rPr lang="en-US" sz="2200" dirty="0" err="1">
                <a:latin typeface="Consolas"/>
              </a:rPr>
              <a:t>GridSearchCV</a:t>
            </a:r>
            <a:r>
              <a:rPr lang="en-US" sz="2200" dirty="0">
                <a:ea typeface="Calibri"/>
                <a:cs typeface="Calibri"/>
              </a:rPr>
              <a:t> object </a:t>
            </a:r>
            <a:r>
              <a:rPr lang="en-US" sz="2200" dirty="0" err="1">
                <a:latin typeface="Consolas"/>
              </a:rPr>
              <a:t>tree_cv</a:t>
            </a:r>
            <a:r>
              <a:rPr lang="en-US" sz="2200" dirty="0">
                <a:ea typeface="Calibri"/>
                <a:cs typeface="Calibri"/>
              </a:rPr>
              <a:t> </a:t>
            </a:r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ea typeface="Calibri"/>
                <a:cs typeface="Calibri"/>
              </a:rPr>
              <a:t>The accuracy of </a:t>
            </a:r>
            <a:r>
              <a:rPr lang="en-US" sz="2200" dirty="0" err="1">
                <a:ea typeface="Calibri"/>
                <a:cs typeface="Calibri"/>
              </a:rPr>
              <a:t>tree_cv</a:t>
            </a:r>
            <a:r>
              <a:rPr lang="en-US" sz="2200" dirty="0">
                <a:ea typeface="Calibri"/>
                <a:cs typeface="Calibri"/>
              </a:rPr>
              <a:t> on the test data using the method </a:t>
            </a:r>
            <a:r>
              <a:rPr lang="en-US" sz="2200" dirty="0">
                <a:latin typeface="Consolas"/>
              </a:rPr>
              <a:t>score is 0.9444444</a:t>
            </a:r>
            <a:endParaRPr lang="en-US" sz="220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lang="en-US" sz="2200" dirty="0">
                <a:ea typeface="Calibri"/>
                <a:cs typeface="Calibri"/>
              </a:rPr>
              <a:t> method performs best is Decision Tree</a:t>
            </a:r>
            <a:endParaRPr lang="en-US" sz="2200" dirty="0">
              <a:ea typeface="+mn-lt"/>
              <a:cs typeface="+mn-lt"/>
            </a:endParaRPr>
          </a:p>
          <a:p>
            <a:endParaRPr lang="en-US" sz="2200">
              <a:ea typeface="Calibri"/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42D511-BA04-D072-DCC9-D018C091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5" y="2569464"/>
            <a:ext cx="5000010" cy="3678936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3CEE9C-1B86-C795-847D-95E0006E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411002"/>
            <a:ext cx="5468112" cy="19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3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963246" cy="1809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latin typeface="IBM Plex Mono Text"/>
              </a:rPr>
              <a:t>The site with the highest score of landing successfully is KSC LC-39A</a:t>
            </a:r>
            <a:endParaRPr lang="en-US" sz="1800" dirty="0"/>
          </a:p>
          <a:p>
            <a:pPr lvl="1"/>
            <a:r>
              <a:rPr lang="en-US" sz="1800" dirty="0">
                <a:latin typeface="Calibri"/>
                <a:ea typeface="Calibri"/>
                <a:cs typeface="Calibri"/>
              </a:rPr>
              <a:t>The highest success rate is for payload mass=[ 0-5000]</a:t>
            </a:r>
            <a:endParaRPr lang="en-US" sz="1800" dirty="0">
              <a:latin typeface="IBM Plex Mono Text"/>
              <a:ea typeface="Calibri"/>
              <a:cs typeface="Calibri"/>
            </a:endParaRPr>
          </a:p>
          <a:p>
            <a:pPr lvl="1"/>
            <a:r>
              <a:rPr lang="en-US" sz="1800" dirty="0">
                <a:latin typeface="IBM Plex Mono Text"/>
                <a:ea typeface="Calibri"/>
                <a:cs typeface="Calibri"/>
              </a:rPr>
              <a:t>The rate of successful launch is correlated with flight number and payload mass.</a:t>
            </a:r>
          </a:p>
          <a:p>
            <a:pPr lvl="1"/>
            <a:r>
              <a:rPr lang="en-US" sz="1800" dirty="0">
                <a:latin typeface="Calibri"/>
                <a:ea typeface="Calibri"/>
                <a:cs typeface="Calibri"/>
              </a:rPr>
              <a:t>The method performs best is Decision Tree with accuracy of 94%</a:t>
            </a:r>
            <a:endParaRPr lang="en-US" sz="1800" dirty="0"/>
          </a:p>
          <a:p>
            <a:endParaRPr lang="en-US" sz="1800" dirty="0">
              <a:latin typeface="Calibri"/>
              <a:ea typeface="Calibri"/>
              <a:cs typeface="Calibri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C8AE-8BB2-97C1-4F61-C81A5E3C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1" dirty="0" err="1">
                <a:solidFill>
                  <a:schemeClr val="accent1"/>
                </a:solidFill>
                <a:ea typeface="Calibri Light"/>
                <a:cs typeface="Calibri Light"/>
              </a:rPr>
              <a:t>Apendix</a:t>
            </a:r>
            <a:endParaRPr lang="en-US" b="1">
              <a:solidFill>
                <a:schemeClr val="accent1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C8FD1-7839-C832-D706-86ABEF71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You can find all my notebook to this link: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Applied-Data-Science-Capstone/data wrangling eda.ipynb at main · Jorlina1/Applied-Data-Science-Capstone (github.com)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09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0625"/>
            <a:ext cx="10688149" cy="502660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q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Methodologies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were collected by Space X API (get request) and Wikipedia (Web scraping)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Analysis is done using SQL, Visualization using Pandas, Matplotlib, </a:t>
            </a: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Interactive visual Analytics(Folium and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dashboard).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Machine Learning for building models.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/>
              <a:buChar char="q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success rate of the Falcon 9 rocket launches is associated with the launch sites, payload mass, orbit type and year of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Visualization were great for decision making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 gained the optimal model using the decision tree.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62958" y="1483317"/>
            <a:ext cx="11160492" cy="51893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Wingdings"/>
              <a:buChar char="q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  <a:endParaRPr lang="en-US"/>
          </a:p>
          <a:p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purpose is to predict if the Falcon 9 rocket first stage will land successfully</a:t>
            </a:r>
            <a:endParaRPr lang="en-US" sz="2200">
              <a:solidFill>
                <a:schemeClr val="tx1"/>
              </a:solidFill>
              <a:latin typeface="IBM Plex Mono Text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Falcon 9 rocket launches is estimated to be about 62 million dollars which is cheaper than other providers due to SpaceX ability to reuse the first stage</a:t>
            </a:r>
            <a:endParaRPr lang="en-US" sz="2200">
              <a:solidFill>
                <a:schemeClr val="tx1"/>
              </a:solidFill>
              <a:latin typeface="IBM Plex Mono Text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 will determine if the first stage will land, and this will help to determine the cost of the launches.</a:t>
            </a:r>
            <a:endParaRPr lang="en-US" sz="2200" dirty="0">
              <a:solidFill>
                <a:schemeClr val="tx1"/>
              </a:solidFill>
              <a:latin typeface="IBM Plex Mono Text"/>
            </a:endParaRPr>
          </a:p>
          <a:p>
            <a:pPr>
              <a:buFont typeface="Wingdings"/>
              <a:buChar char="q"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Font typeface="Wingdings"/>
              <a:buChar char="q"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Font typeface="Wingdings"/>
              <a:buChar char="q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Abadi"/>
              </a:rPr>
              <a:t>Will the rocket land successfully?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factors are associated with the success rate of Falcon 9 rocket launches?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What is the accuracy of successful landing?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95751" y="1580808"/>
            <a:ext cx="10679077" cy="462657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(</a:t>
            </a:r>
            <a:r>
              <a:rPr lang="en-US" sz="7600" dirty="0">
                <a:latin typeface="Consolas"/>
              </a:rPr>
              <a:t>https://api.spacexdata.com/v4/launches/past)</a:t>
            </a:r>
            <a:endParaRPr lang="en-US" sz="7600" dirty="0">
              <a:latin typeface="IBM Plex Mono Text"/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transformed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Perform exploratory data analysis (EDA) using visualization and SQL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rgbClr val="292929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272" y="666060"/>
            <a:ext cx="11995425" cy="62729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Calibri"/>
                <a:ea typeface="Calibri"/>
                <a:cs typeface="Calibri"/>
              </a:rPr>
              <a:t>         SpaceX launch data is gathered from an API -The SpaceX REST.(</a:t>
            </a:r>
            <a:r>
              <a:rPr lang="en-US" sz="2200" dirty="0">
                <a:latin typeface="Consolas"/>
              </a:rPr>
              <a:t>https://api.spacexdata.com/v4/launches/past)</a:t>
            </a:r>
            <a:endParaRPr lang="en-US" sz="220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i="1" dirty="0">
                <a:ea typeface="+mn-lt"/>
                <a:cs typeface="+mn-lt"/>
              </a:rPr>
              <a:t>I collected data with an API Call</a:t>
            </a:r>
            <a:endParaRPr lang="en-US" sz="22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i="1" dirty="0">
                <a:ea typeface="+mn-lt"/>
                <a:cs typeface="+mn-lt"/>
              </a:rPr>
              <a:t>Converted to a data frame with JSON</a:t>
            </a:r>
            <a:endParaRPr lang="en-US" sz="2200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i="1" dirty="0">
                <a:ea typeface="+mn-lt"/>
                <a:cs typeface="+mn-lt"/>
              </a:rPr>
              <a:t>Updating rows and columns</a:t>
            </a:r>
            <a:endParaRPr lang="en-US" sz="2200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i="1" dirty="0">
                <a:ea typeface="+mn-lt"/>
                <a:cs typeface="+mn-lt"/>
              </a:rPr>
              <a:t>We kept only Falcon 9 Launches 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220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2200" i="1" dirty="0">
              <a:ea typeface="+mn-lt"/>
              <a:cs typeface="+mn-lt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i="1" dirty="0">
                <a:ea typeface="+mn-lt"/>
                <a:cs typeface="+mn-lt"/>
              </a:rPr>
              <a:t>Convert the data to a CSV file(</a:t>
            </a: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</a:rPr>
              <a:t>data</a:t>
            </a:r>
            <a:r>
              <a:rPr lang="en-US" sz="2200" dirty="0">
                <a:solidFill>
                  <a:schemeClr val="accent1"/>
                </a:solidFill>
                <a:latin typeface="Calibri"/>
                <a:ea typeface="Calibri"/>
                <a:cs typeface="Calibri"/>
              </a:rPr>
              <a:t>_falcon9.to_csv('dataset_part_1.csv', index=False)</a:t>
            </a:r>
            <a:r>
              <a:rPr lang="en-US" sz="2200" dirty="0">
                <a:latin typeface="Calibri"/>
                <a:ea typeface="Calibri"/>
                <a:cs typeface="Calibri"/>
              </a:rPr>
              <a:t>)</a:t>
            </a:r>
            <a:endParaRPr lang="en-US" sz="22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84124"/>
            <a:ext cx="10515600" cy="589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Collection- SpaceX API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359F963-F459-208F-7A92-970B6AD4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89" y="1372968"/>
            <a:ext cx="5481982" cy="68044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AA57E9-6D79-4091-03FE-3CB6D404E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97" y="2574508"/>
            <a:ext cx="4975725" cy="1235858"/>
          </a:xfrm>
          <a:prstGeom prst="rect">
            <a:avLst/>
          </a:prstGeom>
        </p:spPr>
      </p:pic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96D0973B-E794-4CBC-380E-0B954A3D6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189" y="3330943"/>
            <a:ext cx="3251200" cy="1278959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1EE45636-DCB9-E6AF-17CE-CFFA44AEA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084" y="4170554"/>
            <a:ext cx="4267199" cy="17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0633" y="1800225"/>
            <a:ext cx="1058921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GitHub URL of the completed SpaceX API calls notebook      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2200" dirty="0">
                <a:ea typeface="+mn-lt"/>
                <a:cs typeface="+mn-lt"/>
                <a:hlinkClick r:id="rId3"/>
              </a:rPr>
              <a:t>Applied-Data-Science-Capstone/data collection api.ipynb at main · Jorlina1/Applied-Data-Science-Capstone (github.com)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297657"/>
            <a:ext cx="6169526" cy="547687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7106CF2-A879-6F41-9219-AB6C0988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38" y="1294104"/>
            <a:ext cx="4561304" cy="660317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5CE475-84EE-1BC0-B7FF-53BEA889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89" y="2064419"/>
            <a:ext cx="5911515" cy="65705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E05E65E-8E11-7ADE-31B5-52A940DD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348" y="3532605"/>
            <a:ext cx="2743200" cy="381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1C5DEDD-B5E0-43BE-EB58-07849B65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896326"/>
            <a:ext cx="2743200" cy="370190"/>
          </a:xfrm>
          <a:prstGeom prst="rect">
            <a:avLst/>
          </a:prstGeom>
        </p:spPr>
      </p:pic>
      <p:pic>
        <p:nvPicPr>
          <p:cNvPr id="10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48DDEE5-A106-45F2-C251-DE823E746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136" y="3419636"/>
            <a:ext cx="5964988" cy="3160309"/>
          </a:xfrm>
          <a:prstGeom prst="rect">
            <a:avLst/>
          </a:prstGeom>
        </p:spPr>
      </p:pic>
      <p:graphicFrame>
        <p:nvGraphicFramePr>
          <p:cNvPr id="20" name="Text Placeholder 2">
            <a:extLst>
              <a:ext uri="{FF2B5EF4-FFF2-40B4-BE49-F238E27FC236}">
                <a16:creationId xmlns:a16="http://schemas.microsoft.com/office/drawing/2014/main" id="{6D48CFA7-1234-C26C-4716-C1AEE0EB3471}"/>
              </a:ext>
            </a:extLst>
          </p:cNvPr>
          <p:cNvGraphicFramePr/>
          <p:nvPr/>
        </p:nvGraphicFramePr>
        <p:xfrm>
          <a:off x="-9" y="1297657"/>
          <a:ext cx="5777079" cy="5429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5" name="Picture 65">
            <a:extLst>
              <a:ext uri="{FF2B5EF4-FFF2-40B4-BE49-F238E27FC236}">
                <a16:creationId xmlns:a16="http://schemas.microsoft.com/office/drawing/2014/main" id="{405010E2-B24F-9EB1-DCE3-0A1E158E8F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2505" y="5535296"/>
            <a:ext cx="2743200" cy="3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Calibri"/>
                <a:ea typeface="Calibri"/>
                <a:cs typeface="Calibri"/>
              </a:rPr>
              <a:t>Identified numerical or categorical columns and calculated the percentage of the missing values.          </a:t>
            </a:r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55BF49-6317-6AAF-6E29-FD544DD3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42" y="2449930"/>
            <a:ext cx="2743200" cy="3562350"/>
          </a:xfrm>
          <a:prstGeom prst="rect">
            <a:avLst/>
          </a:prstGeom>
        </p:spPr>
      </p:pic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196D59ED-5B88-64A1-E24A-946C6AE13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89" y="2196432"/>
            <a:ext cx="274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27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Wrangling</vt:lpstr>
      <vt:lpstr>PowerPoint Presentation</vt:lpstr>
      <vt:lpstr>EDA with Data Visualization </vt:lpstr>
      <vt:lpstr>EDA with Data Visualization </vt:lpstr>
      <vt:lpstr>PowerPoint Presentation</vt:lpstr>
      <vt:lpstr>EDA with SQL </vt:lpstr>
      <vt:lpstr>PowerPoint Presentation</vt:lpstr>
      <vt:lpstr>PowerPoint Presentation</vt:lpstr>
      <vt:lpstr>Dashboard with Plotly Dash </vt:lpstr>
      <vt:lpstr>The Highest Launch Success Rate  </vt:lpstr>
      <vt:lpstr>Payload Mass range for successful Launches </vt:lpstr>
      <vt:lpstr>Payload range for unsuccessful lauches</vt:lpstr>
      <vt:lpstr>Payload Mass range </vt:lpstr>
      <vt:lpstr>PowerPoint Presentation</vt:lpstr>
      <vt:lpstr>Predictive Analysis</vt:lpstr>
      <vt:lpstr>PowerPoint Presentation</vt:lpstr>
      <vt:lpstr>Apendix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792</cp:revision>
  <dcterms:created xsi:type="dcterms:W3CDTF">2021-04-29T18:58:34Z</dcterms:created>
  <dcterms:modified xsi:type="dcterms:W3CDTF">2023-03-19T04:57:18Z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